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A42E-845C-1213-E444-6ADE102AC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1433F-1D63-B87C-4175-9D65B95C4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24CA-4FB8-C098-AA46-818F04034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47C9F-37C6-B045-51EA-5BA3C1A2D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026D4-ACA5-DC9C-CD84-662D3712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11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25EFA-58DF-9BC5-7071-2509917F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22F928-19DF-7126-D4D2-69B3C17D8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31346-724C-F7A7-079C-4822C283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6027F-0EC6-331B-B377-E7C89067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1D4CE-F280-6ADB-3D04-0A3EDDBA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1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1DEFC9-1C25-616D-8400-DF2E2B4618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B1018-8491-9BA2-AD24-6CC49ACFF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63E9-39B4-875C-8FC7-F12C484A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34D98-4A4C-2EE2-19B6-B67DDC19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9941F-9C43-481A-6DC0-5F464DBC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353F5-08BF-CC84-B0C6-31D90D1F2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64CEF-92FD-4347-B233-3A9B2BAC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77F5E-1396-557B-EEB9-2691B027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CACB7-317D-7E2F-7B36-0BFE6253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99F78-6EBA-9F67-06EA-F76419DD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22409-E088-9CBF-E92D-F4252CF5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E3EF4-0B2D-C39E-66B2-41FB967C8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1F05A-7BAE-64EF-B71E-78A6DA0D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0BAA9-0805-175E-6B75-272D768E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16CFD-3EEC-F7E5-208F-462AFBFB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91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74A51-C0C1-0551-0304-A0C522E1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DE191-F900-1343-A5A1-21466A1E1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148A2-2F85-93E1-B103-FE978807D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97006-53B4-27C6-92B4-05815BC87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2FFBA-FA25-534A-6064-9E23ACBB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BC221-27D8-D8B5-2B87-149D54305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3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719A3-E9C6-E888-29AB-B668587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4B9F0-639F-9D8F-E2E3-0BEDAD45E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B9ED3-BF66-6EE0-57C5-68CCCD5FF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B6619D-692B-A54B-C0B6-E557887B4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7B2F33-B3C1-ECC5-D5EB-EF3B4DD34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81680-A0D2-205F-5239-5DD57217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86619-6088-8AA1-37FA-4C66A25D7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71A1A-6176-2934-CAD0-061ADF61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8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AF00-B9C0-6C4A-FA57-D3170ED33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AD9342-2EC9-F3D8-EA53-208F2B758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4B2F38-C556-0809-4B12-34B152A9A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5F079-3A2D-E14D-4390-0A7383D4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2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0AE21-D87F-BCFD-E485-13C50CF1F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BFA00-5F86-5171-3073-F56A64BFB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014F4-6602-A8A3-F782-A9246D3B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2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1068-3CCC-3556-7A54-E2144B9B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3E19-879F-ED60-D52A-43F3A4735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BCF893-24FB-723A-FAB9-112A371B9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B4704-C9BC-24F1-B9C9-8974CA63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42640-83A9-1E45-8082-4219472C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CD32C-AB39-9393-3636-693F2CDE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6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6551B-7CC6-5577-B635-A62322FA1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EF0D4-4E19-A91D-18C4-A45820EA3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730459-357D-87F8-D33C-5E4AEBD66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F390A-CC71-6847-BBDD-DA90EAA6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BCC73-A196-6CB3-0129-FBED835A4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2A3E5-B9B5-5EE3-2D4C-3E5EEDE0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F03657-5D07-5032-7C49-309E78B89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5971D-38BC-352D-D2FD-485136E5FB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E88EE-CD0E-6099-17B1-F388957A2C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85BFC-EAD7-4D30-8ECB-47E7D9647652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D1A5A-7895-65C3-82EF-1FAFC713D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406E7-4674-E39F-F374-511698B76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29A1A1-C2CD-4271-9221-42F8A239B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D1AB-9641-C065-723B-4227F046D7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How to Draw an Entity Relation Diagram (ERD)</a:t>
            </a:r>
            <a:b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67E63F-BA13-76D9-783F-91B7522D7D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09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FCB9A-1598-7FE8-309F-69B6C33E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Specifying Cardinality</a:t>
            </a:r>
            <a:b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B10B-4F1B-301F-A6F2-F04347B6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499192"/>
            <a:ext cx="10843437" cy="5358808"/>
          </a:xfrm>
        </p:spPr>
        <p:txBody>
          <a:bodyPr>
            <a:normAutofit fontScale="92500" lnSpcReduction="20000"/>
          </a:bodyPr>
          <a:lstStyle/>
          <a:p>
            <a:pPr algn="just" rtl="0" fontAlgn="base">
              <a:lnSpc>
                <a:spcPct val="110000"/>
              </a:lnSpc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Cardinality defines 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numerical constraints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on 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relationships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between entities. It is a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notation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that tells 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ERD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reader whether there are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one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,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many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or some combination of those factors between each entity.</a:t>
            </a:r>
          </a:p>
          <a:p>
            <a:pPr algn="just" fontAlgn="base">
              <a:lnSpc>
                <a:spcPct val="110000"/>
              </a:lnSpc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1. One to One relationship(1:1)</a:t>
            </a:r>
          </a:p>
          <a:p>
            <a:pPr algn="just" rtl="0" fontAlgn="base">
              <a:lnSpc>
                <a:spcPct val="110000"/>
              </a:lnSpc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In the entity relationship diagram, 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one to one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relationship means that single entity in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one table is associated with single entity in another table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 For example,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one driver have only one license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just" fontAlgn="base">
              <a:lnSpc>
                <a:spcPct val="110000"/>
              </a:lnSpc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2. One to Many relationship(1:N)</a:t>
            </a:r>
          </a:p>
          <a:p>
            <a:pPr algn="just" rtl="0" fontAlgn="base">
              <a:lnSpc>
                <a:spcPct val="110000"/>
              </a:lnSpc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One to many relationships means that single entity in one table is related to more than one entities in another table. For example,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one bank has many branches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086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8F368-A6B0-8668-0AB1-7C863BF2E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5D026-5720-BCB1-9E41-9852913AF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base">
              <a:lnSpc>
                <a:spcPct val="100000"/>
              </a:lnSpc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3. Many to One(N:1)</a:t>
            </a:r>
          </a:p>
          <a:p>
            <a:pPr algn="just" rtl="0" fontAlgn="base">
              <a:lnSpc>
                <a:spcPct val="100000"/>
              </a:lnSpc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Many-to-one relationship in entity relationship diagram means that multiple entities are related to only single entity in another table. For example, many developers works on single project.</a:t>
            </a:r>
          </a:p>
          <a:p>
            <a:pPr algn="just" fontAlgn="base">
              <a:lnSpc>
                <a:spcPct val="100000"/>
              </a:lnSpc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4. Many to Many relationship(M:N)</a:t>
            </a:r>
          </a:p>
          <a:p>
            <a:pPr algn="just" rtl="0" fontAlgn="base">
              <a:lnSpc>
                <a:spcPct val="100000"/>
              </a:lnSpc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Many to many relationship means that multiple entities in one table is associated with multiple entities in another table. For example, multiple customers have multiple accounts.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58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97FCB-471E-1FC3-201C-D932E77B6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/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Specify cardinality for Bank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FC0C5-E216-E8EB-D016-B2175657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1353799" cy="5486399"/>
          </a:xfrm>
        </p:spPr>
        <p:txBody>
          <a:bodyPr>
            <a:normAutofit fontScale="47500" lnSpcReduction="20000"/>
          </a:bodyPr>
          <a:lstStyle/>
          <a:p>
            <a:pPr algn="just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Bank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branch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to Many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relationship (a bank has multiple branches).</a:t>
            </a:r>
          </a:p>
          <a:p>
            <a:pPr algn="just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Branch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loan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 also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to Many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relationship(a branch can provide many loans).</a:t>
            </a:r>
          </a:p>
          <a:p>
            <a:pPr algn="just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Branch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employee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to Many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relationship(one branch has many employees).</a:t>
            </a:r>
          </a:p>
          <a:p>
            <a:pPr algn="just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Branch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account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to Many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relationship(one branch has many accounts).</a:t>
            </a:r>
          </a:p>
          <a:p>
            <a:pPr algn="just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Branch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customer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to Many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relationship(multiple branches have multiple customers).</a:t>
            </a:r>
          </a:p>
          <a:p>
            <a:pPr algn="just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Customer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account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to Many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relationship(multiple customers have multiple accounts).</a:t>
            </a:r>
          </a:p>
          <a:p>
            <a:pPr algn="just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Customer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loan 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 </a:t>
            </a:r>
            <a:r>
              <a:rPr lang="en-US" sz="5100" b="1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 to Many</a:t>
            </a:r>
            <a:r>
              <a:rPr lang="en-US" sz="5100" b="0" i="0" dirty="0">
                <a:solidFill>
                  <a:srgbClr val="27323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relationships(multiple customers have multiple loans)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85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2706-DEB1-58C4-804B-C2D7DCED8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BF20F-CBAC-D74F-AB16-793BF742B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C3825-D7FE-E9C2-15A7-55997019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118600"/>
            <a:ext cx="11326806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7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64E19-D4EA-01D0-AED4-FF5E52533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Identify Primary Keys</a:t>
            </a:r>
            <a:b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377F-CFEC-20FF-B25F-495392249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399"/>
          </a:xfrm>
        </p:spPr>
        <p:txBody>
          <a:bodyPr>
            <a:normAutofit fontScale="92500" lnSpcReduction="20000"/>
          </a:bodyPr>
          <a:lstStyle/>
          <a:p>
            <a:pPr algn="l" rtl="0" fontAlgn="base">
              <a:lnSpc>
                <a:spcPct val="120000"/>
              </a:lnSpc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Primary keys are 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unique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identifier for each record in database table. It is denoted by an underline under the attribute name.</a:t>
            </a:r>
          </a:p>
          <a:p>
            <a:pPr algn="l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Primary key of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Bank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is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code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Primary key of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Branch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is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branch_code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Primary key of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Employee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is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Eid.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Primary key of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Customer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is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Cid.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Primary key of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Loan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is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loan_no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lnSpc>
                <a:spcPct val="11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Primary key of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Account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is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acc_no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31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3584-944B-F04E-B129-15A5698A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84B9-798C-91F8-70BD-3F0105D1D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73D27E-6A61-B3F4-530C-76F888A29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258"/>
            <a:ext cx="12192000" cy="604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61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D1AF-8DD2-FEFD-72FE-F60DAC43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5480"/>
          </a:xfrm>
        </p:spPr>
        <p:txBody>
          <a:bodyPr>
            <a:normAutofit fontScale="90000"/>
          </a:bodyPr>
          <a:lstStyle/>
          <a:p>
            <a:r>
              <a:rPr lang="en-US" dirty="0"/>
              <a:t>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E24D3-489F-26C0-33F7-9761B4269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3256"/>
            <a:ext cx="11080898" cy="5794743"/>
          </a:xfrm>
        </p:spPr>
        <p:txBody>
          <a:bodyPr>
            <a:normAutofit fontScale="85000" lnSpcReduction="20000"/>
          </a:bodyPr>
          <a:lstStyle/>
          <a:p>
            <a:pPr algn="just" fontAlgn="base">
              <a:spcBef>
                <a:spcPts val="1800"/>
              </a:spcBef>
              <a:spcAft>
                <a:spcPts val="180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Step 1: Identifying Entities</a:t>
            </a:r>
          </a:p>
          <a:p>
            <a:pPr algn="just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Determine the main objects you want to represent in the database. </a:t>
            </a:r>
            <a:r>
              <a:rPr lang="en-US" b="0" i="0" dirty="0" err="1">
                <a:solidFill>
                  <a:srgbClr val="273239"/>
                </a:solidFill>
                <a:effectLst/>
                <a:latin typeface="Nunito" pitchFamily="2" charset="0"/>
              </a:rPr>
              <a:t>Eg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, "students", "courses", or "products".</a:t>
            </a:r>
          </a:p>
          <a:p>
            <a:pPr algn="just" fontAlgn="base">
              <a:spcBef>
                <a:spcPts val="1800"/>
              </a:spcBef>
              <a:spcAft>
                <a:spcPts val="180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Step 2: Defining Attributes</a:t>
            </a:r>
          </a:p>
          <a:p>
            <a:pPr algn="just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Identify the properties(attributes) of properties of each entity. These attributes provide more details about an entity.</a:t>
            </a:r>
          </a:p>
          <a:p>
            <a:pPr algn="just" fontAlgn="base">
              <a:spcBef>
                <a:spcPts val="1800"/>
              </a:spcBef>
              <a:spcAft>
                <a:spcPts val="180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Step 3: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Specifing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 Relationships</a:t>
            </a:r>
          </a:p>
          <a:p>
            <a:pPr algn="just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Create relationships between entities to specify how entities interact with each other. Relationships are verbs like "teaches", "studies", or "sells".</a:t>
            </a:r>
          </a:p>
          <a:p>
            <a:pPr algn="just" fontAlgn="base">
              <a:spcBef>
                <a:spcPts val="1800"/>
              </a:spcBef>
              <a:spcAft>
                <a:spcPts val="180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Step 4: Drawing Entities</a:t>
            </a:r>
          </a:p>
          <a:p>
            <a:pPr algn="just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Draw entities as rectangle and write the name.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1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348E9-5C72-88BA-4209-E36D647B6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1BBB-2673-B860-CF38-EA7BD4C92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fontAlgn="base">
              <a:spcBef>
                <a:spcPts val="1800"/>
              </a:spcBef>
              <a:spcAft>
                <a:spcPts val="180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Step 5: Adding Attributes</a:t>
            </a:r>
          </a:p>
          <a:p>
            <a:pPr algn="l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To add attributes of a </a:t>
            </a:r>
            <a:r>
              <a:rPr lang="en-US" b="0" i="0" dirty="0" err="1">
                <a:solidFill>
                  <a:srgbClr val="273239"/>
                </a:solidFill>
                <a:effectLst/>
                <a:latin typeface="Nunito" pitchFamily="2" charset="0"/>
              </a:rPr>
              <a:t>entitity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 write attributes inside the rectangle or connect them with lines.</a:t>
            </a:r>
          </a:p>
          <a:p>
            <a:pPr algn="l" fontAlgn="base">
              <a:spcBef>
                <a:spcPts val="1800"/>
              </a:spcBef>
              <a:spcAft>
                <a:spcPts val="180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Step 6: Connecting Entities</a:t>
            </a:r>
          </a:p>
          <a:p>
            <a:pPr algn="l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Draw lines between the related entities to represent their connection.</a:t>
            </a:r>
          </a:p>
          <a:p>
            <a:pPr algn="l" fontAlgn="base">
              <a:spcBef>
                <a:spcPts val="1800"/>
              </a:spcBef>
              <a:spcAft>
                <a:spcPts val="180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Step 7: Specifying Cardinality</a:t>
            </a:r>
          </a:p>
          <a:p>
            <a:pPr algn="l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Indicate the minimum and maximum number of relationship instances associated with an entity using notations like crow's foot.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3821-AFF1-DE15-3D5C-2DDBEFDA2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1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Example-</a:t>
            </a:r>
            <a:br>
              <a:rPr lang="en-US" dirty="0"/>
            </a:b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Entity Relationship Diagram for BANK</a:t>
            </a:r>
            <a:b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8ACAE-1761-3D4A-374D-98ECB8B85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Defining Entities</a:t>
            </a:r>
          </a:p>
          <a:p>
            <a:pPr algn="just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 thing in 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real world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with an independent existence. It is may be an object with physical existence (ex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: house, person)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 or with a conceptual existence (ex: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course, job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). The are represented by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rectangle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just" rtl="0" fontAlgn="base">
              <a:spcAft>
                <a:spcPts val="75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Entities for Bank are: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just" rtl="0" fontAlgn="base"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Bank, Branch, Employee, customer, loan, account.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6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2AE7-54AB-45F4-CA1E-B4E4360AE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80839-3796-55A5-72D9-5671C122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80DB5-BCC0-9C67-357D-D1BC72FA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2202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2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10CB4-CC25-8C1A-7CE2-EAE1168AD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Adding Attributes</a:t>
            </a:r>
            <a:b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7A45D-1F82-14DE-2DB8-AC2DF0F9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660"/>
            <a:ext cx="10515600" cy="5401339"/>
          </a:xfrm>
        </p:spPr>
        <p:txBody>
          <a:bodyPr>
            <a:normAutofit fontScale="92500" lnSpcReduction="20000"/>
          </a:bodyPr>
          <a:lstStyle/>
          <a:p>
            <a:pPr algn="l" rtl="0" fontAlgn="base">
              <a:lnSpc>
                <a:spcPct val="120000"/>
              </a:lnSpc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Attributes are the kind of properties that describe the entities. They are represented by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ovals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rtl="0" fontAlgn="base">
              <a:spcAft>
                <a:spcPts val="75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Attributes for Bank are: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For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Bank Entity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Attributes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are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Bname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, code.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For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Branch Entity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Attributes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are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Blocation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, 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Bname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For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Employee Entity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Attributes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are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Eid, Designation, salary.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For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Customer Entity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Attributes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are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Cid, 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Cname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, Address, DOB.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For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Loan Entity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Attributes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are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Loan_no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, amount, rate.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For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Account Entity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 Attributes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are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1" i="0" dirty="0" err="1">
                <a:solidFill>
                  <a:srgbClr val="273239"/>
                </a:solidFill>
                <a:effectLst/>
                <a:latin typeface="Nunito" pitchFamily="2" charset="0"/>
              </a:rPr>
              <a:t>acc_no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, type.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8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763A6-5C13-FEF1-4203-3DAC85D5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41128-E562-68C0-028E-F15FC9F53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B8278-58D1-C5B5-DB5A-001DC9FB2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32890"/>
            <a:ext cx="11183911" cy="65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23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E59E2-C62A-FC6C-524F-E18C8381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Establishing Relationships</a:t>
            </a:r>
            <a:b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18FD-6D89-F36B-A8CA-A52F36BA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866"/>
            <a:ext cx="10515600" cy="5465134"/>
          </a:xfrm>
        </p:spPr>
        <p:txBody>
          <a:bodyPr>
            <a:normAutofit fontScale="77500" lnSpcReduction="20000"/>
          </a:bodyPr>
          <a:lstStyle/>
          <a:p>
            <a:pPr algn="just" rtl="0" fontAlgn="base">
              <a:lnSpc>
                <a:spcPct val="120000"/>
              </a:lnSpc>
              <a:spcAft>
                <a:spcPts val="750"/>
              </a:spcAft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Entities have some relationships with each other. Relationships define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how entities are associated with each other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rtl="0" fontAlgn="base">
              <a:spcAft>
                <a:spcPts val="750"/>
              </a:spcAft>
            </a:pP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Let's Establishing Relationships between them are:</a:t>
            </a:r>
            <a:endParaRPr lang="en-US" b="0" i="0" dirty="0">
              <a:solidFill>
                <a:srgbClr val="273239"/>
              </a:solidFill>
              <a:effectLst/>
              <a:latin typeface="Nunito" pitchFamily="2" charset="0"/>
            </a:endParaRP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Bank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has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branches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Branch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provides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loan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Employee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works in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branch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Branch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contains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customers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Customers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has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account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Branch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maintains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account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The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Customer</a:t>
            </a:r>
            <a:r>
              <a:rPr lang="en-US" b="1" i="1" dirty="0">
                <a:solidFill>
                  <a:srgbClr val="273239"/>
                </a:solidFill>
                <a:effectLst/>
                <a:latin typeface="Nunito" pitchFamily="2" charset="0"/>
              </a:rPr>
              <a:t> 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avails </a:t>
            </a:r>
            <a:r>
              <a:rPr lang="en-US" b="1" i="0" dirty="0">
                <a:solidFill>
                  <a:srgbClr val="273239"/>
                </a:solidFill>
                <a:effectLst/>
                <a:latin typeface="Nunito" pitchFamily="2" charset="0"/>
              </a:rPr>
              <a:t>loan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6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AA2EE-8F23-8041-EA7A-E571E852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C6A3F-E619-9DAB-1129-3DE4F7284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4C0ED-72AE-EE39-4D78-4A7B36BC3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24" y="185285"/>
            <a:ext cx="10764752" cy="648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88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4462</TotalTime>
  <Words>813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Nunito</vt:lpstr>
      <vt:lpstr>Office Theme</vt:lpstr>
      <vt:lpstr>How to Draw an Entity Relation Diagram (ERD) </vt:lpstr>
      <vt:lpstr>Steps</vt:lpstr>
      <vt:lpstr>Cont..</vt:lpstr>
      <vt:lpstr> Example- Entity Relationship Diagram for BANK </vt:lpstr>
      <vt:lpstr>PowerPoint Presentation</vt:lpstr>
      <vt:lpstr>Adding Attributes </vt:lpstr>
      <vt:lpstr>PowerPoint Presentation</vt:lpstr>
      <vt:lpstr>Establishing Relationships </vt:lpstr>
      <vt:lpstr>PowerPoint Presentation</vt:lpstr>
      <vt:lpstr>Specifying Cardinality </vt:lpstr>
      <vt:lpstr>Cont..</vt:lpstr>
      <vt:lpstr>Specify cardinality for Bank</vt:lpstr>
      <vt:lpstr>PowerPoint Presentation</vt:lpstr>
      <vt:lpstr>Identify Primary Keys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Dinesh Sharma [MU - Jaipur]</dc:creator>
  <cp:lastModifiedBy>Dr. Dinesh Sharma [MU - Jaipur]</cp:lastModifiedBy>
  <cp:revision>13</cp:revision>
  <dcterms:created xsi:type="dcterms:W3CDTF">2025-02-06T09:51:09Z</dcterms:created>
  <dcterms:modified xsi:type="dcterms:W3CDTF">2025-02-09T12:13:28Z</dcterms:modified>
</cp:coreProperties>
</file>